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5"/>
  </p:notesMasterIdLst>
  <p:sldIdLst>
    <p:sldId id="419" r:id="rId3"/>
    <p:sldId id="505" r:id="rId4"/>
    <p:sldId id="422" r:id="rId5"/>
    <p:sldId id="502" r:id="rId6"/>
    <p:sldId id="508" r:id="rId7"/>
    <p:sldId id="509" r:id="rId8"/>
    <p:sldId id="432" r:id="rId9"/>
    <p:sldId id="433" r:id="rId10"/>
    <p:sldId id="446" r:id="rId11"/>
    <p:sldId id="457" r:id="rId12"/>
    <p:sldId id="504" r:id="rId13"/>
    <p:sldId id="484" r:id="rId14"/>
    <p:sldId id="510" r:id="rId15"/>
    <p:sldId id="468" r:id="rId16"/>
    <p:sldId id="436" r:id="rId17"/>
    <p:sldId id="448" r:id="rId18"/>
    <p:sldId id="472" r:id="rId19"/>
    <p:sldId id="438" r:id="rId20"/>
    <p:sldId id="511" r:id="rId21"/>
    <p:sldId id="440" r:id="rId22"/>
    <p:sldId id="512" r:id="rId23"/>
    <p:sldId id="416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F"/>
    <a:srgbClr val="FF0000"/>
    <a:srgbClr val="FF3399"/>
    <a:srgbClr val="FFFF66"/>
    <a:srgbClr val="E4DF21"/>
    <a:srgbClr val="C8D927"/>
    <a:srgbClr val="FF0066"/>
    <a:srgbClr val="FF6699"/>
    <a:srgbClr val="000000"/>
    <a:srgbClr val="DEEC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94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15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audio" Target="../media/audio1.wav"/><Relationship Id="rId7" Type="http://schemas.openxmlformats.org/officeDocument/2006/relationships/slide" Target="slide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1.xml"/><Relationship Id="rId5" Type="http://schemas.openxmlformats.org/officeDocument/2006/relationships/slide" Target="slide18.xml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6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7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9.jpeg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14282" y="1071546"/>
            <a:ext cx="871540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/>
              <a:t>4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 </a:t>
            </a:r>
            <a:r>
              <a:rPr lang="zh-CN" altLang="en-US" sz="5400" dirty="0" smtClean="0"/>
              <a:t>两位</a:t>
            </a:r>
            <a:r>
              <a:rPr lang="zh-CN" altLang="en-US" sz="5400" dirty="0" smtClean="0">
                <a:latin typeface="Calibri" panose="020F0502020204030204" pitchFamily="34" charset="0"/>
              </a:rPr>
              <a:t>数</a:t>
            </a:r>
            <a:r>
              <a:rPr lang="zh-CN" altLang="en-US" sz="5400" dirty="0" smtClean="0"/>
              <a:t>乘两</a:t>
            </a:r>
            <a:r>
              <a:rPr lang="zh-CN" altLang="en-US" sz="5400" dirty="0" smtClean="0">
                <a:latin typeface="Calibri" panose="020F0502020204030204" pitchFamily="34" charset="0"/>
              </a:rPr>
              <a:t>位数</a:t>
            </a:r>
            <a:endParaRPr lang="en-US" altLang="zh-CN" sz="5400" dirty="0" smtClean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05450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14282" y="2071678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笔算乘法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7158" y="3000372"/>
            <a:ext cx="850109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4</a:t>
            </a:r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连除或乘除混合两步计算解决问题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2000232" y="571480"/>
            <a:ext cx="49292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571736" y="4286256"/>
            <a:ext cx="36936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168÷6÷7=4(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714348" y="1000108"/>
            <a:ext cx="7286676" cy="3157540"/>
            <a:chOff x="714348" y="1000108"/>
            <a:chExt cx="7286676" cy="3157540"/>
          </a:xfrm>
        </p:grpSpPr>
        <p:sp>
          <p:nvSpPr>
            <p:cNvPr id="51" name="TextBox 50"/>
            <p:cNvSpPr txBox="1"/>
            <p:nvPr/>
          </p:nvSpPr>
          <p:spPr>
            <a:xfrm>
              <a:off x="714348" y="1000108"/>
              <a:ext cx="5715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8.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1000100" y="1071546"/>
              <a:ext cx="7000924" cy="3086102"/>
              <a:chOff x="1000100" y="1071546"/>
              <a:chExt cx="7000924" cy="3086102"/>
            </a:xfrm>
          </p:grpSpPr>
          <p:pic>
            <p:nvPicPr>
              <p:cNvPr id="61" name="图片 60" descr="111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00166" y="1357298"/>
                <a:ext cx="5534025" cy="2800350"/>
              </a:xfrm>
              <a:prstGeom prst="rect">
                <a:avLst/>
              </a:prstGeom>
            </p:spPr>
          </p:pic>
          <p:sp>
            <p:nvSpPr>
              <p:cNvPr id="63" name="圆角矩形标注 62"/>
              <p:cNvSpPr/>
              <p:nvPr/>
            </p:nvSpPr>
            <p:spPr>
              <a:xfrm>
                <a:off x="1000100" y="2786058"/>
                <a:ext cx="3286148" cy="857256"/>
              </a:xfrm>
              <a:prstGeom prst="wedgeRoundRectCallout">
                <a:avLst>
                  <a:gd name="adj1" fmla="val 59111"/>
                  <a:gd name="adj2" fmla="val -17076"/>
                  <a:gd name="adj3" fmla="val 16667"/>
                </a:avLst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6</a:t>
                </a:r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只猩猩一个星期（</a:t>
                </a:r>
                <a:r>
                  <a:rPr lang="en-US" altLang="zh-CN" dirty="0" smtClean="0">
                    <a:latin typeface="华文楷体" pitchFamily="2" charset="-122"/>
                    <a:ea typeface="华文楷体" pitchFamily="2" charset="-122"/>
                  </a:rPr>
                  <a:t>7</a:t>
                </a:r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天）吃了</a:t>
                </a:r>
                <a:r>
                  <a:rPr lang="en-US" altLang="zh-CN" dirty="0" smtClean="0">
                    <a:latin typeface="华文楷体" pitchFamily="2" charset="-122"/>
                    <a:ea typeface="华文楷体" pitchFamily="2" charset="-122"/>
                  </a:rPr>
                  <a:t>168</a:t>
                </a:r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千克水果。</a:t>
                </a:r>
                <a:endParaRPr lang="zh-CN" altLang="en-US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64" name="云形标注 63"/>
              <p:cNvSpPr/>
              <p:nvPr/>
            </p:nvSpPr>
            <p:spPr>
              <a:xfrm>
                <a:off x="4572000" y="1071546"/>
                <a:ext cx="3429024" cy="1714512"/>
              </a:xfrm>
              <a:prstGeom prst="cloudCallou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endParaRPr>
              </a:p>
              <a:p>
                <a:pPr algn="ctr"/>
                <a:r>
                  <a:rPr lang="zh-CN" altLang="en-US" dirty="0" smtClean="0">
                    <a:solidFill>
                      <a:srgbClr val="7030A0"/>
                    </a:solidFill>
                    <a:latin typeface="华文楷体" pitchFamily="2" charset="-122"/>
                    <a:ea typeface="华文楷体" pitchFamily="2" charset="-122"/>
                  </a:rPr>
                  <a:t>每只猩猩每天平均吃多少千克水果？</a:t>
                </a:r>
              </a:p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67" name="矩形 66"/>
          <p:cNvSpPr/>
          <p:nvPr/>
        </p:nvSpPr>
        <p:spPr>
          <a:xfrm>
            <a:off x="1214414" y="5214950"/>
            <a:ext cx="764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答：每只猩猩每天平均吃</a:t>
            </a:r>
            <a:r>
              <a:rPr lang="en-US" altLang="zh-CN" sz="3200" dirty="0" smtClean="0">
                <a:latin typeface="宋体" panose="02010600030101010101" pitchFamily="2" charset="-122"/>
              </a:rPr>
              <a:t>4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千克水果。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000232" y="571480"/>
            <a:ext cx="49292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85918" y="4500570"/>
            <a:ext cx="6429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平均每场售出多少张票？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85984" y="5000636"/>
            <a:ext cx="3695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954÷2÷3=159(</a:t>
            </a:r>
            <a:r>
              <a:rPr lang="zh-CN" altLang="en-US" sz="3200" dirty="0" smtClean="0">
                <a:latin typeface="宋体" panose="02010600030101010101" pitchFamily="2" charset="-122"/>
              </a:rPr>
              <a:t>张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57224" y="1142984"/>
            <a:ext cx="6572296" cy="3357586"/>
            <a:chOff x="785786" y="1285860"/>
            <a:chExt cx="6572296" cy="3500462"/>
          </a:xfrm>
        </p:grpSpPr>
        <p:pic>
          <p:nvPicPr>
            <p:cNvPr id="14" name="图片 13" descr="aa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28728" y="1285860"/>
              <a:ext cx="5857916" cy="3500462"/>
            </a:xfrm>
            <a:prstGeom prst="rect">
              <a:avLst/>
            </a:prstGeom>
          </p:spPr>
        </p:pic>
        <p:grpSp>
          <p:nvGrpSpPr>
            <p:cNvPr id="23" name="组合 22"/>
            <p:cNvGrpSpPr/>
            <p:nvPr/>
          </p:nvGrpSpPr>
          <p:grpSpPr>
            <a:xfrm>
              <a:off x="785786" y="1428736"/>
              <a:ext cx="6572296" cy="2857520"/>
              <a:chOff x="785786" y="1428736"/>
              <a:chExt cx="6572296" cy="2857520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785786" y="1428736"/>
                <a:ext cx="92869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9.</a:t>
                </a:r>
                <a:endPara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7" name="圆角矩形标注 16"/>
              <p:cNvSpPr/>
              <p:nvPr/>
            </p:nvSpPr>
            <p:spPr>
              <a:xfrm>
                <a:off x="1571604" y="3500438"/>
                <a:ext cx="2214578" cy="785818"/>
              </a:xfrm>
              <a:prstGeom prst="wedgeRoundRectCallout">
                <a:avLst>
                  <a:gd name="adj1" fmla="val 59711"/>
                  <a:gd name="adj2" fmla="val -46988"/>
                  <a:gd name="adj3" fmla="val 16667"/>
                </a:avLst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昨天和今天共</a:t>
                </a:r>
                <a:endParaRPr lang="en-US" altLang="zh-CN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endParaRPr>
              </a:p>
              <a:p>
                <a:pPr algn="ctr"/>
                <a:r>
                  <a:rPr lang="zh-CN" altLang="en-US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售出</a:t>
                </a:r>
                <a:r>
                  <a:rPr lang="en-US" altLang="zh-CN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954</a:t>
                </a:r>
                <a:r>
                  <a:rPr lang="zh-CN" altLang="en-US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张票。</a:t>
                </a:r>
                <a:endParaRPr lang="zh-CN" altLang="en-US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22" name="流程图: 可选过程 21"/>
              <p:cNvSpPr/>
              <p:nvPr/>
            </p:nvSpPr>
            <p:spPr>
              <a:xfrm>
                <a:off x="4714876" y="2214554"/>
                <a:ext cx="2643206" cy="928694"/>
              </a:xfrm>
              <a:prstGeom prst="flowChartAlternateProcess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US" altLang="zh-CN" sz="1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endParaRPr>
              </a:p>
              <a:p>
                <a:r>
                  <a:rPr lang="zh-CN" altLang="en-US" sz="18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第一场：</a:t>
                </a:r>
                <a:r>
                  <a:rPr lang="en-US" altLang="zh-CN" sz="18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10</a:t>
                </a:r>
                <a:r>
                  <a:rPr lang="zh-CN" altLang="en-US" sz="18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：</a:t>
                </a:r>
                <a:r>
                  <a:rPr lang="en-US" altLang="zh-CN" sz="18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00-11</a:t>
                </a:r>
                <a:r>
                  <a:rPr lang="zh-CN" altLang="en-US" sz="18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：</a:t>
                </a:r>
                <a:r>
                  <a:rPr lang="en-US" altLang="zh-CN" sz="18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30</a:t>
                </a:r>
              </a:p>
              <a:p>
                <a:r>
                  <a:rPr lang="zh-CN" altLang="en-US" sz="18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第二场：</a:t>
                </a:r>
                <a:r>
                  <a:rPr lang="en-US" altLang="zh-CN" sz="18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13</a:t>
                </a:r>
                <a:r>
                  <a:rPr lang="zh-CN" altLang="en-US" sz="18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：</a:t>
                </a:r>
                <a:r>
                  <a:rPr lang="en-US" altLang="zh-CN" sz="18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30-15</a:t>
                </a:r>
                <a:r>
                  <a:rPr lang="zh-CN" altLang="en-US" sz="18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：</a:t>
                </a:r>
                <a:r>
                  <a:rPr lang="en-US" altLang="zh-CN" sz="18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00</a:t>
                </a:r>
              </a:p>
              <a:p>
                <a:r>
                  <a:rPr lang="zh-CN" altLang="en-US" sz="18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第三场：</a:t>
                </a:r>
                <a:r>
                  <a:rPr lang="en-US" altLang="zh-CN" sz="18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18</a:t>
                </a:r>
                <a:r>
                  <a:rPr lang="zh-CN" altLang="en-US" sz="18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：</a:t>
                </a:r>
                <a:r>
                  <a:rPr lang="en-US" altLang="zh-CN" sz="18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00-19</a:t>
                </a:r>
                <a:r>
                  <a:rPr lang="zh-CN" altLang="en-US" sz="18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：</a:t>
                </a:r>
                <a:r>
                  <a:rPr lang="en-US" altLang="zh-CN" sz="18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30</a:t>
                </a:r>
                <a:endParaRPr lang="zh-CN" altLang="en-US" sz="1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endParaRPr>
              </a:p>
              <a:p>
                <a:pPr algn="ctr"/>
                <a:endParaRPr lang="zh-CN" altLang="en-US" sz="1800" dirty="0"/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1643042" y="5643578"/>
            <a:ext cx="5336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答：平均每场售出</a:t>
            </a:r>
            <a:r>
              <a:rPr lang="en-US" altLang="zh-CN" sz="3200" dirty="0" smtClean="0">
                <a:latin typeface="宋体" panose="02010600030101010101" pitchFamily="2" charset="-122"/>
              </a:rPr>
              <a:t>159</a:t>
            </a:r>
            <a:r>
              <a:rPr lang="zh-CN" altLang="en-US" sz="3200" dirty="0" smtClean="0">
                <a:latin typeface="宋体" panose="02010600030101010101" pitchFamily="2" charset="-122"/>
              </a:rPr>
              <a:t>张票。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/>
          <p:cNvSpPr txBox="1"/>
          <p:nvPr/>
        </p:nvSpPr>
        <p:spPr>
          <a:xfrm>
            <a:off x="714348" y="1000108"/>
            <a:ext cx="714380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10.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00232" y="500042"/>
            <a:ext cx="52864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71538" y="857232"/>
            <a:ext cx="3571429" cy="2933334"/>
            <a:chOff x="1428728" y="1357298"/>
            <a:chExt cx="3571429" cy="2933334"/>
          </a:xfrm>
        </p:grpSpPr>
        <p:pic>
          <p:nvPicPr>
            <p:cNvPr id="16" name="图片 15" descr="图片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8728" y="1357298"/>
              <a:ext cx="3571429" cy="293333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3" name="矩形 12"/>
            <p:cNvSpPr/>
            <p:nvPr/>
          </p:nvSpPr>
          <p:spPr>
            <a:xfrm>
              <a:off x="2285984" y="1928802"/>
              <a:ext cx="2377574" cy="584775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lvl="0"/>
              <a:r>
                <a:rPr lang="en-US" altLang="zh-CN" sz="32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352 ÷ 8 ÷ 4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072066" y="928670"/>
            <a:ext cx="3571429" cy="2933334"/>
            <a:chOff x="5000628" y="2214554"/>
            <a:chExt cx="3571429" cy="2933334"/>
          </a:xfrm>
        </p:grpSpPr>
        <p:pic>
          <p:nvPicPr>
            <p:cNvPr id="17" name="图片 16" descr="图片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00628" y="2214554"/>
              <a:ext cx="3571429" cy="293333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4" name="矩形 13"/>
            <p:cNvSpPr/>
            <p:nvPr/>
          </p:nvSpPr>
          <p:spPr>
            <a:xfrm>
              <a:off x="5857884" y="2714620"/>
              <a:ext cx="2377574" cy="58477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lvl="0"/>
              <a:r>
                <a:rPr lang="en-US" altLang="zh-CN" sz="32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58 ÷ 2 × 16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57488" y="3429000"/>
            <a:ext cx="3571429" cy="2933334"/>
            <a:chOff x="5286380" y="3643314"/>
            <a:chExt cx="3571429" cy="2933334"/>
          </a:xfrm>
        </p:grpSpPr>
        <p:pic>
          <p:nvPicPr>
            <p:cNvPr id="20" name="图片 19" descr="图片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86380" y="3643314"/>
              <a:ext cx="3571429" cy="293333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5" name="矩形 14"/>
            <p:cNvSpPr/>
            <p:nvPr/>
          </p:nvSpPr>
          <p:spPr>
            <a:xfrm>
              <a:off x="6143636" y="4143380"/>
              <a:ext cx="2377574" cy="584775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lvl="0"/>
              <a:r>
                <a:rPr lang="en-US" altLang="zh-CN" sz="32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21 × 14 ÷ 7</a:t>
              </a: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571604" y="2071678"/>
            <a:ext cx="2428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= 44÷4</a:t>
            </a:r>
          </a:p>
          <a:p>
            <a:r>
              <a:rPr lang="en-US" altLang="zh-CN" sz="3200" dirty="0" smtClean="0">
                <a:ea typeface="楷体_GB2312"/>
              </a:rPr>
              <a:t>= 11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72132" y="2071678"/>
            <a:ext cx="2428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= 29×16</a:t>
            </a:r>
          </a:p>
          <a:p>
            <a:r>
              <a:rPr lang="en-US" altLang="zh-CN" sz="3200" dirty="0" smtClean="0">
                <a:ea typeface="楷体_GB2312"/>
              </a:rPr>
              <a:t>= 464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28992" y="4572008"/>
            <a:ext cx="2428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= 294÷7</a:t>
            </a:r>
          </a:p>
          <a:p>
            <a:r>
              <a:rPr lang="en-US" altLang="zh-CN" sz="3200" dirty="0" smtClean="0">
                <a:ea typeface="楷体_GB2312"/>
              </a:rPr>
              <a:t>= 42</a:t>
            </a:r>
            <a:endParaRPr lang="zh-CN" altLang="en-US" sz="3200" dirty="0">
              <a:ea typeface="楷体_GB231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/>
          <p:cNvSpPr txBox="1"/>
          <p:nvPr/>
        </p:nvSpPr>
        <p:spPr>
          <a:xfrm>
            <a:off x="714348" y="1000108"/>
            <a:ext cx="714380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10.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00232" y="500042"/>
            <a:ext cx="52864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18"/>
          <p:cNvGrpSpPr/>
          <p:nvPr/>
        </p:nvGrpSpPr>
        <p:grpSpPr>
          <a:xfrm>
            <a:off x="1071538" y="857232"/>
            <a:ext cx="3571429" cy="2933334"/>
            <a:chOff x="1428728" y="1357298"/>
            <a:chExt cx="3571429" cy="2933334"/>
          </a:xfrm>
        </p:grpSpPr>
        <p:pic>
          <p:nvPicPr>
            <p:cNvPr id="16" name="图片 15" descr="图片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8728" y="1357298"/>
              <a:ext cx="3571429" cy="293333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3" name="矩形 12"/>
            <p:cNvSpPr/>
            <p:nvPr/>
          </p:nvSpPr>
          <p:spPr>
            <a:xfrm>
              <a:off x="2214546" y="1928802"/>
              <a:ext cx="2467342" cy="584775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lvl="0"/>
              <a:r>
                <a:rPr lang="en-US" altLang="zh-CN" sz="32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32× 21 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－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 29</a:t>
              </a:r>
            </a:p>
          </p:txBody>
        </p:sp>
      </p:grpSp>
      <p:grpSp>
        <p:nvGrpSpPr>
          <p:cNvPr id="3" name="组合 17"/>
          <p:cNvGrpSpPr/>
          <p:nvPr/>
        </p:nvGrpSpPr>
        <p:grpSpPr>
          <a:xfrm>
            <a:off x="5072066" y="928670"/>
            <a:ext cx="3571429" cy="2933334"/>
            <a:chOff x="5000628" y="2214554"/>
            <a:chExt cx="3571429" cy="2933334"/>
          </a:xfrm>
        </p:grpSpPr>
        <p:pic>
          <p:nvPicPr>
            <p:cNvPr id="17" name="图片 16" descr="图片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00628" y="2214554"/>
              <a:ext cx="3571429" cy="293333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4" name="矩形 13"/>
            <p:cNvSpPr/>
            <p:nvPr/>
          </p:nvSpPr>
          <p:spPr>
            <a:xfrm>
              <a:off x="5857884" y="2714620"/>
              <a:ext cx="2241319" cy="584775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lvl="0"/>
              <a:r>
                <a:rPr lang="en-US" altLang="zh-CN" sz="32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48 ÷ 8 + 16</a:t>
              </a:r>
            </a:p>
          </p:txBody>
        </p:sp>
      </p:grpSp>
      <p:grpSp>
        <p:nvGrpSpPr>
          <p:cNvPr id="4" name="组合 20"/>
          <p:cNvGrpSpPr/>
          <p:nvPr/>
        </p:nvGrpSpPr>
        <p:grpSpPr>
          <a:xfrm>
            <a:off x="2857488" y="3429000"/>
            <a:ext cx="3571429" cy="2933334"/>
            <a:chOff x="5286380" y="3643314"/>
            <a:chExt cx="3571429" cy="2933334"/>
          </a:xfrm>
        </p:grpSpPr>
        <p:pic>
          <p:nvPicPr>
            <p:cNvPr id="20" name="图片 19" descr="图片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86380" y="3643314"/>
              <a:ext cx="3571429" cy="293333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5" name="矩形 14"/>
            <p:cNvSpPr/>
            <p:nvPr/>
          </p:nvSpPr>
          <p:spPr>
            <a:xfrm>
              <a:off x="6143636" y="4143380"/>
              <a:ext cx="2468946" cy="584775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lvl="0"/>
              <a:r>
                <a:rPr lang="en-US" altLang="zh-CN" sz="32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32 +(76 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－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45)</a:t>
              </a: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571604" y="2071678"/>
            <a:ext cx="2428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= 672</a:t>
            </a:r>
            <a:r>
              <a:rPr lang="zh-CN" altLang="en-US" sz="3200" dirty="0" smtClean="0">
                <a:ea typeface="楷体_GB2312"/>
              </a:rPr>
              <a:t>－</a:t>
            </a:r>
            <a:r>
              <a:rPr lang="en-US" altLang="zh-CN" sz="3200" dirty="0" smtClean="0">
                <a:ea typeface="楷体_GB2312"/>
              </a:rPr>
              <a:t>29</a:t>
            </a:r>
          </a:p>
          <a:p>
            <a:r>
              <a:rPr lang="en-US" altLang="zh-CN" sz="3200" dirty="0" smtClean="0">
                <a:ea typeface="楷体_GB2312"/>
              </a:rPr>
              <a:t>= 643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72132" y="2071678"/>
            <a:ext cx="2428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= 6+16</a:t>
            </a:r>
          </a:p>
          <a:p>
            <a:r>
              <a:rPr lang="en-US" altLang="zh-CN" sz="3200" dirty="0" smtClean="0">
                <a:ea typeface="楷体_GB2312"/>
              </a:rPr>
              <a:t>= 22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28992" y="4572008"/>
            <a:ext cx="2428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= 32+31</a:t>
            </a:r>
          </a:p>
          <a:p>
            <a:r>
              <a:rPr lang="en-US" altLang="zh-CN" sz="3200" dirty="0" smtClean="0">
                <a:ea typeface="楷体_GB2312"/>
              </a:rPr>
              <a:t>= 63</a:t>
            </a:r>
            <a:endParaRPr lang="zh-CN" altLang="en-US" sz="3200" dirty="0">
              <a:ea typeface="楷体_GB231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57224" y="1214422"/>
            <a:ext cx="7429552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eriod" startAt="11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一个人平均每月产生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千克垃圾。小明家有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口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人，一年（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个月）产生多少垃圾？</a:t>
            </a:r>
            <a:endParaRPr lang="zh-CN" altLang="en-US" sz="3200" dirty="0"/>
          </a:p>
        </p:txBody>
      </p:sp>
      <p:grpSp>
        <p:nvGrpSpPr>
          <p:cNvPr id="39" name="组合 3"/>
          <p:cNvGrpSpPr/>
          <p:nvPr/>
        </p:nvGrpSpPr>
        <p:grpSpPr>
          <a:xfrm>
            <a:off x="5357818" y="6072206"/>
            <a:ext cx="2376487" cy="523220"/>
            <a:chOff x="5220072" y="5877272"/>
            <a:chExt cx="2376487" cy="877496"/>
          </a:xfrm>
        </p:grpSpPr>
        <p:sp>
          <p:nvSpPr>
            <p:cNvPr id="40" name="AutoShape 1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2000232" y="500042"/>
            <a:ext cx="52864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85984" y="3714752"/>
            <a:ext cx="43140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32×3×12=1152(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71538" y="4643446"/>
            <a:ext cx="76049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答：一年（</a:t>
            </a:r>
            <a:r>
              <a:rPr lang="en-US" altLang="zh-CN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12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个月）产生</a:t>
            </a:r>
            <a:r>
              <a:rPr lang="en-US" altLang="zh-CN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1152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千克垃圾。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6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714348" y="500042"/>
            <a:ext cx="4158809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计算。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42976" y="1071546"/>
            <a:ext cx="2185214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zh-CN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88 ÷ 2 ÷ 2</a:t>
            </a:r>
          </a:p>
        </p:txBody>
      </p:sp>
      <p:sp>
        <p:nvSpPr>
          <p:cNvPr id="14" name="矩形 13"/>
          <p:cNvSpPr/>
          <p:nvPr/>
        </p:nvSpPr>
        <p:spPr>
          <a:xfrm>
            <a:off x="5500694" y="1071546"/>
            <a:ext cx="2185214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zh-CN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64 × 4 × 7</a:t>
            </a:r>
          </a:p>
        </p:txBody>
      </p:sp>
      <p:sp>
        <p:nvSpPr>
          <p:cNvPr id="15" name="矩形 14"/>
          <p:cNvSpPr/>
          <p:nvPr/>
        </p:nvSpPr>
        <p:spPr>
          <a:xfrm>
            <a:off x="3357554" y="2714620"/>
            <a:ext cx="2377574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zh-CN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550 × 6 ÷ 3</a:t>
            </a:r>
          </a:p>
        </p:txBody>
      </p:sp>
      <p:sp>
        <p:nvSpPr>
          <p:cNvPr id="16" name="矩形 15"/>
          <p:cNvSpPr/>
          <p:nvPr/>
        </p:nvSpPr>
        <p:spPr>
          <a:xfrm>
            <a:off x="1000100" y="4429132"/>
            <a:ext cx="2569934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altLang="zh-CN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640 ÷ 8 × 27</a:t>
            </a:r>
          </a:p>
        </p:txBody>
      </p:sp>
      <p:sp>
        <p:nvSpPr>
          <p:cNvPr id="17" name="矩形 16"/>
          <p:cNvSpPr/>
          <p:nvPr/>
        </p:nvSpPr>
        <p:spPr>
          <a:xfrm>
            <a:off x="5286380" y="4429132"/>
            <a:ext cx="3143272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237+383</a:t>
            </a:r>
            <a:r>
              <a:rPr lang="zh-CN" alt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÷5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57224" y="1714488"/>
            <a:ext cx="2428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= 44÷2</a:t>
            </a:r>
          </a:p>
          <a:p>
            <a:r>
              <a:rPr lang="en-US" altLang="zh-CN" sz="3200" dirty="0" smtClean="0">
                <a:ea typeface="楷体_GB2312"/>
              </a:rPr>
              <a:t>= 22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14942" y="1643050"/>
            <a:ext cx="2428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= 256 × 7</a:t>
            </a:r>
          </a:p>
          <a:p>
            <a:r>
              <a:rPr lang="en-US" altLang="zh-CN" sz="3200" dirty="0" smtClean="0">
                <a:ea typeface="楷体_GB2312"/>
              </a:rPr>
              <a:t>= 1792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71802" y="3286124"/>
            <a:ext cx="2428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= 3300 ÷3</a:t>
            </a:r>
          </a:p>
          <a:p>
            <a:r>
              <a:rPr lang="en-US" altLang="zh-CN" sz="3200" dirty="0" smtClean="0">
                <a:ea typeface="楷体_GB2312"/>
              </a:rPr>
              <a:t>= 1100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4348" y="5072074"/>
            <a:ext cx="2428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= 80 ×27</a:t>
            </a:r>
          </a:p>
          <a:p>
            <a:r>
              <a:rPr lang="en-US" altLang="zh-CN" sz="3200" dirty="0" smtClean="0">
                <a:ea typeface="楷体_GB2312"/>
              </a:rPr>
              <a:t>= 2160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29190" y="5000636"/>
            <a:ext cx="2428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= 620 ÷ 5</a:t>
            </a:r>
          </a:p>
          <a:p>
            <a:r>
              <a:rPr lang="en-US" altLang="zh-CN" sz="3200" dirty="0" smtClean="0">
                <a:ea typeface="楷体_GB2312"/>
              </a:rPr>
              <a:t>= 124</a:t>
            </a:r>
            <a:endParaRPr lang="zh-CN" altLang="en-US" sz="3200" dirty="0">
              <a:ea typeface="楷体_GB231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857224" y="714356"/>
            <a:ext cx="7536180" cy="280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儿童服装店在儿童节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卖了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箱服装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每箱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件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一共收入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1500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元。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平均每件衣服多少元？</a:t>
            </a: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1928794" y="4643446"/>
            <a:ext cx="46762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答：平均每件衣服</a:t>
            </a:r>
            <a:r>
              <a:rPr lang="en-US" altLang="zh-CN" sz="3200" dirty="0" smtClean="0">
                <a:latin typeface="宋体" panose="02010600030101010101" pitchFamily="2" charset="-122"/>
              </a:rPr>
              <a:t>50</a:t>
            </a:r>
            <a:r>
              <a:rPr lang="zh-CN" altLang="en-US" sz="3200" dirty="0" smtClean="0">
                <a:latin typeface="宋体" panose="02010600030101010101" pitchFamily="2" charset="-122"/>
              </a:rPr>
              <a:t>元。</a:t>
            </a:r>
          </a:p>
        </p:txBody>
      </p:sp>
      <p:sp>
        <p:nvSpPr>
          <p:cNvPr id="8" name="矩形 7"/>
          <p:cNvSpPr/>
          <p:nvPr/>
        </p:nvSpPr>
        <p:spPr>
          <a:xfrm>
            <a:off x="2357422" y="3643314"/>
            <a:ext cx="4004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1500÷5÷6=50(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dirty="0" smtClean="0">
                <a:latin typeface="宋体" panose="02010600030101010101" pitchFamily="2" charset="-122"/>
              </a:rPr>
              <a:t>　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grpSp>
        <p:nvGrpSpPr>
          <p:cNvPr id="9" name="Group 8"/>
          <p:cNvGrpSpPr/>
          <p:nvPr/>
        </p:nvGrpSpPr>
        <p:grpSpPr bwMode="auto">
          <a:xfrm>
            <a:off x="5500694" y="578645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1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714348" y="714356"/>
            <a:ext cx="7286676" cy="3717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 startAt="3"/>
            </a:pP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开放题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三年级二班有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名同学和两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位老师去动物园参观。成人票每张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儿童票每张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乘车费每人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元。根据上面的条件提出问题并解答。</a:t>
            </a:r>
          </a:p>
          <a:p>
            <a:pPr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2071670" y="4500570"/>
            <a:ext cx="43140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48+2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）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×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15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750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2976" y="3643314"/>
            <a:ext cx="6500858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同学和老师一共花了多少乘车费？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000232" y="5357826"/>
            <a:ext cx="6572296" cy="656213"/>
            <a:chOff x="2357422" y="5357826"/>
            <a:chExt cx="6572296" cy="656213"/>
          </a:xfrm>
        </p:grpSpPr>
        <p:sp>
          <p:nvSpPr>
            <p:cNvPr id="17" name="矩形 16"/>
            <p:cNvSpPr/>
            <p:nvPr/>
          </p:nvSpPr>
          <p:spPr>
            <a:xfrm>
              <a:off x="2357422" y="5357826"/>
              <a:ext cx="41008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C00000"/>
                  </a:solidFill>
                  <a:latin typeface="宋体" panose="02010600030101010101" pitchFamily="2" charset="-122"/>
                </a:rPr>
                <a:t>答：一共花了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宋体" panose="02010600030101010101" pitchFamily="2" charset="-122"/>
                </a:rPr>
                <a:t>750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宋体" panose="02010600030101010101" pitchFamily="2" charset="-122"/>
                </a:rPr>
                <a:t>元。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215074" y="5429264"/>
              <a:ext cx="271464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（答案不唯一）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428596" y="428604"/>
            <a:ext cx="7500990" cy="4770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情景题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社区居民王奶奶上了老年大学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每天都坚持学习英语。她每天要学习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个单词和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个简单用语。王奶奶一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个月一共学习了多少个单词和简单用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语？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个月按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天计算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14546" y="4286256"/>
            <a:ext cx="39036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30×(13+2)=450(</a:t>
            </a:r>
            <a:r>
              <a:rPr lang="zh-CN" altLang="en-US" sz="3200" dirty="0" smtClean="0">
                <a:latin typeface="宋体" panose="02010600030101010101" pitchFamily="2" charset="-122"/>
              </a:rPr>
              <a:t>个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1538" y="5072074"/>
            <a:ext cx="714380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答：一共学习了</a:t>
            </a:r>
            <a:r>
              <a:rPr lang="en-US" altLang="zh-CN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450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个单词和简单用语。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85786" y="500042"/>
            <a:ext cx="221457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口算 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214282" y="1214422"/>
            <a:ext cx="2928925" cy="4429156"/>
            <a:chOff x="214282" y="1214422"/>
            <a:chExt cx="2928925" cy="4429156"/>
          </a:xfrm>
        </p:grpSpPr>
        <p:grpSp>
          <p:nvGrpSpPr>
            <p:cNvPr id="4" name="组合 37"/>
            <p:cNvGrpSpPr/>
            <p:nvPr/>
          </p:nvGrpSpPr>
          <p:grpSpPr>
            <a:xfrm>
              <a:off x="214282" y="1214422"/>
              <a:ext cx="2928925" cy="4429156"/>
              <a:chOff x="214282" y="1643050"/>
              <a:chExt cx="2928925" cy="4643470"/>
            </a:xfrm>
          </p:grpSpPr>
          <p:sp>
            <p:nvSpPr>
              <p:cNvPr id="18" name="折角形 17"/>
              <p:cNvSpPr/>
              <p:nvPr/>
            </p:nvSpPr>
            <p:spPr>
              <a:xfrm>
                <a:off x="214282" y="1643050"/>
                <a:ext cx="2928925" cy="4643470"/>
              </a:xfrm>
              <a:prstGeom prst="foldedCorner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85721" y="1785926"/>
                <a:ext cx="1468672" cy="52322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14 × 5=</a:t>
                </a: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85719" y="2714620"/>
                <a:ext cx="1468672" cy="5232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60 ÷ 4=</a:t>
                </a: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85719" y="3643315"/>
                <a:ext cx="1378904" cy="52322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70÷ 5=</a:t>
                </a: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357158" y="4572008"/>
                <a:ext cx="1558440" cy="52322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32× 4  =</a:t>
                </a:r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285720" y="4857760"/>
              <a:ext cx="1816523" cy="52322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lvl="0"/>
              <a:r>
                <a:rPr lang="en-US" altLang="zh-CN" sz="28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128 ÷ 4  =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214678" y="1214422"/>
            <a:ext cx="2928925" cy="4429156"/>
            <a:chOff x="3214678" y="1214422"/>
            <a:chExt cx="2928925" cy="4429156"/>
          </a:xfrm>
        </p:grpSpPr>
        <p:grpSp>
          <p:nvGrpSpPr>
            <p:cNvPr id="38" name="组合 37"/>
            <p:cNvGrpSpPr/>
            <p:nvPr/>
          </p:nvGrpSpPr>
          <p:grpSpPr>
            <a:xfrm>
              <a:off x="3214678" y="1214422"/>
              <a:ext cx="2928925" cy="4429156"/>
              <a:chOff x="214282" y="1643050"/>
              <a:chExt cx="2928925" cy="4643470"/>
            </a:xfrm>
          </p:grpSpPr>
          <p:sp>
            <p:nvSpPr>
              <p:cNvPr id="39" name="折角形 38"/>
              <p:cNvSpPr/>
              <p:nvPr/>
            </p:nvSpPr>
            <p:spPr>
              <a:xfrm>
                <a:off x="214282" y="1643050"/>
                <a:ext cx="2928925" cy="4643470"/>
              </a:xfrm>
              <a:prstGeom prst="foldedCorner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85721" y="1785926"/>
                <a:ext cx="1468672" cy="548537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21 × 3=</a:t>
                </a: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85719" y="2714620"/>
                <a:ext cx="1468672" cy="54853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63 ÷ 3=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85719" y="3643315"/>
                <a:ext cx="1378904" cy="548537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84÷ 7=</a:t>
                </a: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285720" y="4563942"/>
                <a:ext cx="1468672" cy="548537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12× 6 =</a:t>
                </a:r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3286116" y="4857760"/>
              <a:ext cx="1648208" cy="52322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lvl="0"/>
              <a:r>
                <a:rPr lang="en-US" altLang="zh-CN" sz="28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72 ÷ 6  =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215075" y="1214422"/>
            <a:ext cx="2928925" cy="4429156"/>
            <a:chOff x="6215075" y="1214422"/>
            <a:chExt cx="2928925" cy="4429156"/>
          </a:xfrm>
        </p:grpSpPr>
        <p:grpSp>
          <p:nvGrpSpPr>
            <p:cNvPr id="44" name="组合 37"/>
            <p:cNvGrpSpPr/>
            <p:nvPr/>
          </p:nvGrpSpPr>
          <p:grpSpPr>
            <a:xfrm>
              <a:off x="6215075" y="1214422"/>
              <a:ext cx="2928925" cy="4429156"/>
              <a:chOff x="214282" y="1643050"/>
              <a:chExt cx="2928925" cy="4643470"/>
            </a:xfrm>
          </p:grpSpPr>
          <p:sp>
            <p:nvSpPr>
              <p:cNvPr id="45" name="折角形 44"/>
              <p:cNvSpPr/>
              <p:nvPr/>
            </p:nvSpPr>
            <p:spPr>
              <a:xfrm>
                <a:off x="214282" y="1643050"/>
                <a:ext cx="2928925" cy="4643470"/>
              </a:xfrm>
              <a:prstGeom prst="foldedCorner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285721" y="1785926"/>
                <a:ext cx="1468672" cy="548537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13 × 7=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285719" y="2714620"/>
                <a:ext cx="1468672" cy="54853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91 ÷ 7=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285719" y="3643315"/>
                <a:ext cx="1378904" cy="548537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90÷ 3=</a:t>
                </a: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285719" y="4563942"/>
                <a:ext cx="1468672" cy="548537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15× 8 =</a:t>
                </a:r>
              </a:p>
            </p:txBody>
          </p:sp>
        </p:grpSp>
        <p:sp>
          <p:nvSpPr>
            <p:cNvPr id="55" name="矩形 54"/>
            <p:cNvSpPr/>
            <p:nvPr/>
          </p:nvSpPr>
          <p:spPr>
            <a:xfrm>
              <a:off x="6286512" y="4786322"/>
              <a:ext cx="1636987" cy="52322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lvl="0"/>
              <a:r>
                <a:rPr lang="en-US" altLang="zh-CN" sz="28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12 0÷ 8=</a:t>
              </a: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4857752" y="1285860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63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857752" y="2214554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21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857752" y="3071810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12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857752" y="4000504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72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929190" y="4857760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12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929586" y="1357298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91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929586" y="2214554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13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929586" y="3071810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30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858148" y="4000504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120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001024" y="4786322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15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28794" y="1357298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70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928794" y="2214554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15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928794" y="3071810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14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000232" y="4000504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128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143108" y="4857760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32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87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2198" y="5715016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072198" y="6072206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67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29" grpId="0"/>
      <p:bldP spid="46" grpId="0"/>
      <p:bldP spid="49" grpId="0"/>
      <p:bldP spid="51" grpId="0"/>
      <p:bldP spid="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00034" y="928670"/>
            <a:ext cx="450059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贝贝和同学到浑河水上公去划 船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,17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名同学玩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小时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怎样租船花钱最少？一共要花多少钱？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857884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pic>
        <p:nvPicPr>
          <p:cNvPr id="20" name="图片 19" descr="33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20" y="1000108"/>
            <a:ext cx="4000560" cy="2357454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714480" y="3643314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租</a:t>
            </a:r>
            <a:r>
              <a:rPr lang="en-US" sz="3200" dirty="0" smtClean="0">
                <a:latin typeface="宋体" panose="02010600030101010101" pitchFamily="2" charset="-122"/>
              </a:rPr>
              <a:t>4</a:t>
            </a:r>
            <a:r>
              <a:rPr lang="zh-CN" altLang="en-US" sz="3200" dirty="0" smtClean="0">
                <a:latin typeface="宋体" panose="02010600030101010101" pitchFamily="2" charset="-122"/>
              </a:rPr>
              <a:t>条四人船</a:t>
            </a:r>
            <a:r>
              <a:rPr lang="en-US" sz="3200" dirty="0" smtClean="0">
                <a:latin typeface="宋体" panose="02010600030101010101" pitchFamily="2" charset="-122"/>
              </a:rPr>
              <a:t>,1</a:t>
            </a:r>
            <a:r>
              <a:rPr lang="zh-CN" altLang="en-US" sz="3200" dirty="0" smtClean="0">
                <a:latin typeface="宋体" panose="02010600030101010101" pitchFamily="2" charset="-122"/>
              </a:rPr>
              <a:t>条双人船。　</a:t>
            </a:r>
            <a:r>
              <a:rPr lang="en-US" sz="3200" dirty="0" smtClean="0">
                <a:latin typeface="宋体" panose="02010600030101010101" pitchFamily="2" charset="-122"/>
              </a:rPr>
              <a:t>5×1+4×8=37(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57224" y="4857760"/>
            <a:ext cx="74295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答：租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条四人船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,1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条双人船花钱最少；    </a:t>
            </a:r>
            <a:endParaRPr lang="en-US" altLang="zh-CN" sz="3200" dirty="0" smtClean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    一共要花</a:t>
            </a:r>
            <a:r>
              <a:rPr lang="en-US" altLang="zh-CN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37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元钱。</a:t>
            </a:r>
            <a:endParaRPr lang="zh-CN" altLang="en-US" sz="32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grpSp>
        <p:nvGrpSpPr>
          <p:cNvPr id="23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4" name="Picture 8" descr="Pink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428596" y="928670"/>
            <a:ext cx="7715304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（创新题）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一根绳子剪去一半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再剪去余下的一半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还剩下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米。剪去了多少米？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857884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2571736" y="2786058"/>
            <a:ext cx="3786214" cy="71438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+mn-ea"/>
              </a:rPr>
              <a:t>12 ×3=36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</a:rPr>
              <a:t>（米）</a:t>
            </a:r>
            <a:endParaRPr lang="zh-CN" altLang="en-US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86050" y="4071942"/>
            <a:ext cx="3482043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答：剪去了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36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米。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pic>
        <p:nvPicPr>
          <p:cNvPr id="19" name="图片 18" descr="11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1071546"/>
            <a:ext cx="5857916" cy="2857520"/>
          </a:xfrm>
          <a:prstGeom prst="rect">
            <a:avLst/>
          </a:prstGeom>
        </p:spPr>
      </p:pic>
      <p:sp>
        <p:nvSpPr>
          <p:cNvPr id="21" name="云形 20"/>
          <p:cNvSpPr/>
          <p:nvPr/>
        </p:nvSpPr>
        <p:spPr>
          <a:xfrm>
            <a:off x="6429388" y="1357298"/>
            <a:ext cx="2428860" cy="1643074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知道了什么？问题是什么？</a:t>
            </a:r>
          </a:p>
          <a:p>
            <a:pPr algn="ctr"/>
            <a:endParaRPr lang="zh-CN" altLang="en-US" dirty="0"/>
          </a:p>
        </p:txBody>
      </p:sp>
      <p:grpSp>
        <p:nvGrpSpPr>
          <p:cNvPr id="36" name="组合 35"/>
          <p:cNvGrpSpPr/>
          <p:nvPr/>
        </p:nvGrpSpPr>
        <p:grpSpPr>
          <a:xfrm>
            <a:off x="3000364" y="642918"/>
            <a:ext cx="3286148" cy="1000132"/>
            <a:chOff x="3000364" y="642918"/>
            <a:chExt cx="3286148" cy="1000132"/>
          </a:xfrm>
        </p:grpSpPr>
        <p:sp>
          <p:nvSpPr>
            <p:cNvPr id="31" name="矩形 30"/>
            <p:cNvSpPr/>
            <p:nvPr/>
          </p:nvSpPr>
          <p:spPr>
            <a:xfrm>
              <a:off x="3000364" y="1142984"/>
              <a:ext cx="3286148" cy="50006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标注 33"/>
            <p:cNvSpPr/>
            <p:nvPr/>
          </p:nvSpPr>
          <p:spPr>
            <a:xfrm>
              <a:off x="3643306" y="642918"/>
              <a:ext cx="1785950" cy="428628"/>
            </a:xfrm>
            <a:prstGeom prst="wedgeRoundRectCallou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已知条件</a:t>
              </a:r>
              <a:endPara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85786" y="2428868"/>
            <a:ext cx="3143272" cy="1000132"/>
            <a:chOff x="785786" y="2143116"/>
            <a:chExt cx="3143272" cy="1071570"/>
          </a:xfrm>
        </p:grpSpPr>
        <p:sp>
          <p:nvSpPr>
            <p:cNvPr id="33" name="矩形 32"/>
            <p:cNvSpPr/>
            <p:nvPr/>
          </p:nvSpPr>
          <p:spPr>
            <a:xfrm>
              <a:off x="785786" y="2714620"/>
              <a:ext cx="3143272" cy="50006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标注 34"/>
            <p:cNvSpPr/>
            <p:nvPr/>
          </p:nvSpPr>
          <p:spPr>
            <a:xfrm>
              <a:off x="1071538" y="2143116"/>
              <a:ext cx="1785950" cy="428628"/>
            </a:xfrm>
            <a:prstGeom prst="wedgeRoundRectCallout">
              <a:avLst>
                <a:gd name="adj1" fmla="val -18395"/>
                <a:gd name="adj2" fmla="val 96362"/>
                <a:gd name="adj3" fmla="val 16667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已知条件</a:t>
              </a:r>
              <a:endPara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57224" y="3429000"/>
            <a:ext cx="5357850" cy="500066"/>
            <a:chOff x="857224" y="3429000"/>
            <a:chExt cx="5357850" cy="500066"/>
          </a:xfrm>
        </p:grpSpPr>
        <p:grpSp>
          <p:nvGrpSpPr>
            <p:cNvPr id="46" name="组合 45"/>
            <p:cNvGrpSpPr/>
            <p:nvPr/>
          </p:nvGrpSpPr>
          <p:grpSpPr>
            <a:xfrm>
              <a:off x="857224" y="3429000"/>
              <a:ext cx="5357850" cy="358778"/>
              <a:chOff x="857224" y="3429000"/>
              <a:chExt cx="5357850" cy="358778"/>
            </a:xfrm>
          </p:grpSpPr>
          <p:cxnSp>
            <p:nvCxnSpPr>
              <p:cNvPr id="40" name="直接箭头连接符 39"/>
              <p:cNvCxnSpPr/>
              <p:nvPr/>
            </p:nvCxnSpPr>
            <p:spPr>
              <a:xfrm>
                <a:off x="4143372" y="3429000"/>
                <a:ext cx="2071702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857224" y="3786190"/>
                <a:ext cx="1643074" cy="158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圆角矩形标注 46"/>
            <p:cNvSpPr/>
            <p:nvPr/>
          </p:nvSpPr>
          <p:spPr>
            <a:xfrm>
              <a:off x="4429124" y="3500438"/>
              <a:ext cx="1214446" cy="428628"/>
            </a:xfrm>
            <a:prstGeom prst="wedgeRoundRectCallout">
              <a:avLst>
                <a:gd name="adj1" fmla="val -14858"/>
                <a:gd name="adj2" fmla="val -72950"/>
                <a:gd name="adj3" fmla="val 16667"/>
              </a:avLst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问题</a:t>
              </a:r>
              <a:endPara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50" name="流程图: 过程 49"/>
          <p:cNvSpPr/>
          <p:nvPr/>
        </p:nvSpPr>
        <p:spPr>
          <a:xfrm>
            <a:off x="2786050" y="4071942"/>
            <a:ext cx="2428892" cy="642942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如何解答？ </a:t>
            </a:r>
          </a:p>
          <a:p>
            <a:pPr algn="ctr"/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786050" y="4857760"/>
            <a:ext cx="26629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54÷3=18(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次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571604" y="5572140"/>
            <a:ext cx="5541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答：用这辆卡车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18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次能运完。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50" grpId="0" animBg="1"/>
      <p:bldP spid="51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071539" y="500042"/>
            <a:ext cx="7429551" cy="2286016"/>
            <a:chOff x="1071539" y="500042"/>
            <a:chExt cx="7429551" cy="2724150"/>
          </a:xfrm>
        </p:grpSpPr>
        <p:sp>
          <p:nvSpPr>
            <p:cNvPr id="14" name="矩形 13"/>
            <p:cNvSpPr/>
            <p:nvPr/>
          </p:nvSpPr>
          <p:spPr>
            <a:xfrm>
              <a:off x="1071539" y="500042"/>
              <a:ext cx="1000131" cy="428628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例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pic>
          <p:nvPicPr>
            <p:cNvPr id="15" name="图片 14" descr="1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71736" y="500042"/>
              <a:ext cx="5929354" cy="2724150"/>
            </a:xfrm>
            <a:prstGeom prst="rect">
              <a:avLst/>
            </a:prstGeom>
          </p:spPr>
        </p:pic>
      </p:grp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285720" y="3071810"/>
            <a:ext cx="8532813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三年级女生要进行集体舞表演。老师将参加表演的</a:t>
            </a:r>
            <a:r>
              <a:rPr lang="en-US" altLang="zh-CN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60</a:t>
            </a:r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人平均分成</a:t>
            </a:r>
            <a:r>
              <a:rPr lang="en-US" altLang="zh-CN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队，每队平均分成</a:t>
            </a:r>
            <a:r>
              <a:rPr lang="en-US" altLang="zh-CN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组。每组有多少人？</a:t>
            </a:r>
          </a:p>
        </p:txBody>
      </p:sp>
      <p:sp>
        <p:nvSpPr>
          <p:cNvPr id="18" name="椭圆形标注 17"/>
          <p:cNvSpPr/>
          <p:nvPr/>
        </p:nvSpPr>
        <p:spPr>
          <a:xfrm>
            <a:off x="285720" y="1428736"/>
            <a:ext cx="2786050" cy="1357322"/>
          </a:xfrm>
          <a:prstGeom prst="wedgeEllipseCallout">
            <a:avLst>
              <a:gd name="adj1" fmla="val 43854"/>
              <a:gd name="adj2" fmla="val 6367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说一说从中得到了哪些信息。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2" name="组合 38"/>
          <p:cNvGrpSpPr/>
          <p:nvPr/>
        </p:nvGrpSpPr>
        <p:grpSpPr bwMode="auto">
          <a:xfrm>
            <a:off x="428596" y="1785926"/>
            <a:ext cx="3751256" cy="2282827"/>
            <a:chOff x="633377" y="4141791"/>
            <a:chExt cx="3621011" cy="2282834"/>
          </a:xfrm>
        </p:grpSpPr>
        <p:pic>
          <p:nvPicPr>
            <p:cNvPr id="43" name="Picture 4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33377" y="5214950"/>
              <a:ext cx="1223979" cy="120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" name="圆角矩形标注 43"/>
            <p:cNvSpPr/>
            <p:nvPr/>
          </p:nvSpPr>
          <p:spPr>
            <a:xfrm>
              <a:off x="1857351" y="4141791"/>
              <a:ext cx="2397037" cy="1144592"/>
            </a:xfrm>
            <a:prstGeom prst="wedgeRoundRectCallout">
              <a:avLst>
                <a:gd name="adj1" fmla="val -50799"/>
                <a:gd name="adj2" fmla="val 65530"/>
                <a:gd name="adj3" fmla="val 1666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先求每队有多少人</a:t>
              </a:r>
              <a:r>
                <a:rPr 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再求每组有多少人。</a:t>
              </a:r>
              <a:endParaRPr lang="zh-CN" altLang="en-US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5" name="组合 39"/>
          <p:cNvGrpSpPr/>
          <p:nvPr/>
        </p:nvGrpSpPr>
        <p:grpSpPr bwMode="auto">
          <a:xfrm>
            <a:off x="5143504" y="1785925"/>
            <a:ext cx="3449917" cy="2571750"/>
            <a:chOff x="4882569" y="4143380"/>
            <a:chExt cx="3330128" cy="2571741"/>
          </a:xfrm>
        </p:grpSpPr>
        <p:pic>
          <p:nvPicPr>
            <p:cNvPr id="46" name="Picture 43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96080" y="5357823"/>
              <a:ext cx="916617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" name="圆角矩形标注 46"/>
            <p:cNvSpPr/>
            <p:nvPr/>
          </p:nvSpPr>
          <p:spPr>
            <a:xfrm>
              <a:off x="4882569" y="4143380"/>
              <a:ext cx="2379811" cy="1214435"/>
            </a:xfrm>
            <a:prstGeom prst="wedgeRoundRectCallout">
              <a:avLst>
                <a:gd name="adj1" fmla="val 53600"/>
                <a:gd name="adj2" fmla="val 64103"/>
                <a:gd name="adj3" fmla="val 1666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先求</a:t>
              </a:r>
              <a:r>
                <a:rPr 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队共有多少组</a:t>
              </a:r>
              <a:r>
                <a:rPr 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再求每组有多少人。</a:t>
              </a:r>
              <a:endParaRPr lang="zh-CN" altLang="en-US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1357290" y="3357562"/>
            <a:ext cx="2928958" cy="107721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60÷2=30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（人）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30÷3=10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（人）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4786314" y="3357562"/>
            <a:ext cx="2792432" cy="10772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 ×2=6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（组）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60÷6=10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（人）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2714612" y="5857892"/>
            <a:ext cx="341915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答：每组有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人。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857224" y="5143512"/>
            <a:ext cx="3429024" cy="58477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60÷2÷3=10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（人）</a:t>
            </a: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4572000" y="5143512"/>
            <a:ext cx="4286280" cy="58477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60÷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 ×2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=10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（人）</a:t>
            </a:r>
          </a:p>
        </p:txBody>
      </p:sp>
      <p:sp>
        <p:nvSpPr>
          <p:cNvPr id="53" name="圆角矩形标注 52"/>
          <p:cNvSpPr/>
          <p:nvPr/>
        </p:nvSpPr>
        <p:spPr>
          <a:xfrm>
            <a:off x="1714480" y="4572008"/>
            <a:ext cx="1643074" cy="428628"/>
          </a:xfrm>
          <a:prstGeom prst="wedgeRoundRectCallout">
            <a:avLst>
              <a:gd name="adj1" fmla="val -4049"/>
              <a:gd name="adj2" fmla="val 82817"/>
              <a:gd name="adj3" fmla="val 16667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综合算式：</a:t>
            </a:r>
            <a:endParaRPr lang="zh-CN" altLang="en-US" dirty="0"/>
          </a:p>
        </p:txBody>
      </p:sp>
      <p:sp>
        <p:nvSpPr>
          <p:cNvPr id="54" name="圆角矩形标注 53"/>
          <p:cNvSpPr/>
          <p:nvPr/>
        </p:nvSpPr>
        <p:spPr>
          <a:xfrm>
            <a:off x="5643570" y="4572008"/>
            <a:ext cx="1643074" cy="428628"/>
          </a:xfrm>
          <a:prstGeom prst="wedgeRoundRectCallout">
            <a:avLst>
              <a:gd name="adj1" fmla="val -4049"/>
              <a:gd name="adj2" fmla="val 82817"/>
              <a:gd name="adj3" fmla="val 16667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综合算式：</a:t>
            </a:r>
            <a:endParaRPr lang="zh-CN" altLang="en-US" dirty="0"/>
          </a:p>
        </p:txBody>
      </p:sp>
      <p:pic>
        <p:nvPicPr>
          <p:cNvPr id="55" name="Picture 34">
            <a:hlinkClick r:id="rId6" action="ppaction://hlinksldjump"/>
          </p:cNvPr>
          <p:cNvPicPr>
            <a:picLocks noChangeArrowheads="1"/>
          </p:cNvPicPr>
          <p:nvPr/>
        </p:nvPicPr>
        <p:blipFill>
          <a:blip r:embed="rId7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2198" y="5786454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43636" y="6139533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4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05556E-6 -3.00578E-6 L 0.00226 -0.3528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/>
      <p:bldP spid="16" grpId="2"/>
      <p:bldP spid="18" grpId="0" animBg="1"/>
      <p:bldP spid="18" grpId="1" animBg="1"/>
      <p:bldP spid="48" grpId="0" animBg="1"/>
      <p:bldP spid="49" grpId="0" animBg="1"/>
      <p:bldP spid="50" grpId="0"/>
      <p:bldP spid="51" grpId="0" animBg="1"/>
      <p:bldP spid="52" grpId="0" animBg="1"/>
      <p:bldP spid="53" grpId="0" animBg="1"/>
      <p:bldP spid="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642910" y="928670"/>
            <a:ext cx="7820395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有一种杯子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个杯子装一盒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盒装一箱。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960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个杯子可以装多少箱？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57290" y="2357430"/>
            <a:ext cx="2857520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8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960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个杯子  可以装多少盒？</a:t>
            </a:r>
            <a:endParaRPr lang="en-US" sz="28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960÷6=160(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盒</a:t>
            </a:r>
            <a:r>
              <a:rPr 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28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5143504" y="2357430"/>
            <a:ext cx="2643206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8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）可以装多 少箱？</a:t>
            </a:r>
            <a:endParaRPr lang="en-US" sz="28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160÷8=20(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箱</a:t>
            </a:r>
            <a:r>
              <a:rPr 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28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428860" y="4857760"/>
            <a:ext cx="4286280" cy="64294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960÷6÷8=20(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箱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</a:t>
            </a:r>
          </a:p>
          <a:p>
            <a:pPr algn="ctr"/>
            <a:endParaRPr lang="zh-CN" altLang="en-US" sz="3200" dirty="0"/>
          </a:p>
        </p:txBody>
      </p:sp>
      <p:grpSp>
        <p:nvGrpSpPr>
          <p:cNvPr id="30" name="组合 29"/>
          <p:cNvGrpSpPr/>
          <p:nvPr/>
        </p:nvGrpSpPr>
        <p:grpSpPr>
          <a:xfrm>
            <a:off x="1785917" y="3929066"/>
            <a:ext cx="5357851" cy="928694"/>
            <a:chOff x="1785917" y="3929066"/>
            <a:chExt cx="5357851" cy="928694"/>
          </a:xfrm>
        </p:grpSpPr>
        <p:grpSp>
          <p:nvGrpSpPr>
            <p:cNvPr id="25" name="组合 24"/>
            <p:cNvGrpSpPr/>
            <p:nvPr/>
          </p:nvGrpSpPr>
          <p:grpSpPr>
            <a:xfrm>
              <a:off x="1785917" y="3929066"/>
              <a:ext cx="5357851" cy="928694"/>
              <a:chOff x="3319181" y="3773355"/>
              <a:chExt cx="2745262" cy="1095525"/>
            </a:xfrm>
          </p:grpSpPr>
          <p:cxnSp>
            <p:nvCxnSpPr>
              <p:cNvPr id="20" name="直接连接符 19"/>
              <p:cNvCxnSpPr>
                <a:endCxn id="24" idx="0"/>
              </p:cNvCxnSpPr>
              <p:nvPr/>
            </p:nvCxnSpPr>
            <p:spPr>
              <a:xfrm>
                <a:off x="3319181" y="3773355"/>
                <a:ext cx="1427536" cy="1095525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>
                <a:endCxn id="24" idx="0"/>
              </p:cNvCxnSpPr>
              <p:nvPr/>
            </p:nvCxnSpPr>
            <p:spPr>
              <a:xfrm rot="10800000" flipV="1">
                <a:off x="4746717" y="3773355"/>
                <a:ext cx="1317726" cy="1095525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29" name="横卷形 28"/>
            <p:cNvSpPr/>
            <p:nvPr/>
          </p:nvSpPr>
          <p:spPr>
            <a:xfrm>
              <a:off x="3643306" y="4000504"/>
              <a:ext cx="1643074" cy="500066"/>
            </a:xfrm>
            <a:prstGeom prst="horizontalScroll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/>
                <a:t>综合算式</a:t>
              </a:r>
              <a:endParaRPr lang="zh-CN" altLang="en-US" dirty="0"/>
            </a:p>
          </p:txBody>
        </p:sp>
      </p:grpSp>
      <p:sp>
        <p:nvSpPr>
          <p:cNvPr id="31" name="矩形 30"/>
          <p:cNvSpPr/>
          <p:nvPr/>
        </p:nvSpPr>
        <p:spPr>
          <a:xfrm>
            <a:off x="1785918" y="5643578"/>
            <a:ext cx="52501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960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个杯子可以装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箱。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4" grpId="0" animBg="1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071670" y="428604"/>
            <a:ext cx="5275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00100" y="928670"/>
            <a:ext cx="6600857" cy="3071827"/>
            <a:chOff x="1000100" y="928670"/>
            <a:chExt cx="6600857" cy="3071827"/>
          </a:xfrm>
        </p:grpSpPr>
        <p:sp>
          <p:nvSpPr>
            <p:cNvPr id="8" name="TextBox 7"/>
            <p:cNvSpPr txBox="1"/>
            <p:nvPr/>
          </p:nvSpPr>
          <p:spPr>
            <a:xfrm>
              <a:off x="1000100" y="928670"/>
              <a:ext cx="714380" cy="76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6.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643042" y="1000108"/>
              <a:ext cx="5957915" cy="3000389"/>
              <a:chOff x="1643042" y="1214422"/>
              <a:chExt cx="5957915" cy="3000389"/>
            </a:xfrm>
          </p:grpSpPr>
          <p:pic>
            <p:nvPicPr>
              <p:cNvPr id="10" name="图片 9" descr="22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43042" y="1214422"/>
                <a:ext cx="5957915" cy="3000389"/>
              </a:xfrm>
              <a:prstGeom prst="rect">
                <a:avLst/>
              </a:prstGeom>
            </p:spPr>
          </p:pic>
          <p:sp>
            <p:nvSpPr>
              <p:cNvPr id="11" name="圆角矩形标注 10"/>
              <p:cNvSpPr/>
              <p:nvPr/>
            </p:nvSpPr>
            <p:spPr>
              <a:xfrm>
                <a:off x="4500562" y="1714488"/>
                <a:ext cx="2428892" cy="428628"/>
              </a:xfrm>
              <a:prstGeom prst="wedgeRoundRectCallout">
                <a:avLst>
                  <a:gd name="adj1" fmla="val -53584"/>
                  <a:gd name="adj2" fmla="val 81463"/>
                  <a:gd name="adj3" fmla="val 16667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latin typeface="华文楷体" pitchFamily="2" charset="-122"/>
                    <a:ea typeface="华文楷体" pitchFamily="2" charset="-122"/>
                  </a:rPr>
                  <a:t>2</a:t>
                </a:r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辆车</a:t>
                </a:r>
                <a:r>
                  <a:rPr lang="en-US" altLang="zh-CN" dirty="0" smtClean="0">
                    <a:latin typeface="华文楷体" pitchFamily="2" charset="-122"/>
                    <a:ea typeface="华文楷体" pitchFamily="2" charset="-122"/>
                  </a:rPr>
                  <a:t>3</a:t>
                </a:r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次能运完。</a:t>
                </a:r>
                <a:endParaRPr lang="zh-CN" altLang="en-US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857356" y="2786058"/>
                <a:ext cx="1714512" cy="428628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共</a:t>
                </a:r>
                <a:r>
                  <a:rPr lang="en-US" altLang="zh-CN" dirty="0" smtClean="0">
                    <a:latin typeface="华文楷体" pitchFamily="2" charset="-122"/>
                    <a:ea typeface="华文楷体" pitchFamily="2" charset="-122"/>
                  </a:rPr>
                  <a:t>9600</a:t>
                </a:r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千克</a:t>
                </a:r>
                <a:endParaRPr lang="zh-CN" altLang="en-US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sp>
        <p:nvSpPr>
          <p:cNvPr id="15" name="TextBox 14"/>
          <p:cNvSpPr txBox="1"/>
          <p:nvPr/>
        </p:nvSpPr>
        <p:spPr>
          <a:xfrm>
            <a:off x="1714480" y="4000504"/>
            <a:ext cx="6500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平均每辆车每次运多少千克？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57356" y="4572008"/>
            <a:ext cx="49327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9600÷2÷3=1600(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14480" y="5143512"/>
            <a:ext cx="63674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答：平均每辆车每次运</a:t>
            </a:r>
            <a:r>
              <a:rPr lang="en-US" altLang="zh-CN" sz="3200" dirty="0" smtClean="0">
                <a:latin typeface="宋体" panose="02010600030101010101" pitchFamily="2" charset="-122"/>
              </a:rPr>
              <a:t>1600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千克。</a:t>
            </a:r>
          </a:p>
        </p:txBody>
      </p:sp>
      <p:grpSp>
        <p:nvGrpSpPr>
          <p:cNvPr id="18" name="组合 9"/>
          <p:cNvGrpSpPr/>
          <p:nvPr/>
        </p:nvGrpSpPr>
        <p:grpSpPr>
          <a:xfrm>
            <a:off x="5857884" y="5786454"/>
            <a:ext cx="1656809" cy="877791"/>
            <a:chOff x="5939527" y="5733256"/>
            <a:chExt cx="1656809" cy="877791"/>
          </a:xfrm>
        </p:grpSpPr>
        <p:pic>
          <p:nvPicPr>
            <p:cNvPr id="19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928662" y="2428868"/>
            <a:ext cx="7000924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初步学会分步解应用题的方法</a:t>
            </a:r>
            <a:r>
              <a:rPr lang="en-US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培养学生在解答应用题时进行检验的良好习惯。</a:t>
            </a:r>
          </a:p>
        </p:txBody>
      </p:sp>
      <p:sp>
        <p:nvSpPr>
          <p:cNvPr id="13" name="矩形 12"/>
          <p:cNvSpPr/>
          <p:nvPr/>
        </p:nvSpPr>
        <p:spPr>
          <a:xfrm>
            <a:off x="928662" y="1643050"/>
            <a:ext cx="7786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正确运用两步除法计算解决问题。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8"/>
          <p:cNvGrpSpPr/>
          <p:nvPr/>
        </p:nvGrpSpPr>
        <p:grpSpPr bwMode="auto">
          <a:xfrm>
            <a:off x="3857620" y="142852"/>
            <a:ext cx="1800225" cy="792162"/>
            <a:chOff x="1066" y="2795"/>
            <a:chExt cx="1134" cy="499"/>
          </a:xfrm>
        </p:grpSpPr>
        <p:sp>
          <p:nvSpPr>
            <p:cNvPr id="40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1571604" y="1000108"/>
            <a:ext cx="49292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4429124" y="1714488"/>
            <a:ext cx="1928826" cy="428628"/>
          </a:xfrm>
          <a:prstGeom prst="wedgeRoundRectCallout">
            <a:avLst>
              <a:gd name="adj1" fmla="val -42297"/>
              <a:gd name="adj2" fmla="val 8823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共有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756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本书。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1643042" y="3143248"/>
            <a:ext cx="2428892" cy="642942"/>
          </a:xfrm>
          <a:prstGeom prst="wedgeRoundRectCallout">
            <a:avLst>
              <a:gd name="adj1" fmla="val 63314"/>
              <a:gd name="adj2" fmla="val -60758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个书架，每个书架有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层。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28662" y="1571612"/>
            <a:ext cx="6400830" cy="2857513"/>
            <a:chOff x="928662" y="1071546"/>
            <a:chExt cx="6400830" cy="2857513"/>
          </a:xfrm>
        </p:grpSpPr>
        <p:sp>
          <p:nvSpPr>
            <p:cNvPr id="15" name="TextBox 14"/>
            <p:cNvSpPr txBox="1"/>
            <p:nvPr/>
          </p:nvSpPr>
          <p:spPr>
            <a:xfrm>
              <a:off x="928662" y="1071546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7.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16" name="组合 19"/>
            <p:cNvGrpSpPr/>
            <p:nvPr/>
          </p:nvGrpSpPr>
          <p:grpSpPr>
            <a:xfrm>
              <a:off x="1571604" y="1142984"/>
              <a:ext cx="5757888" cy="2786075"/>
              <a:chOff x="1571604" y="1142984"/>
              <a:chExt cx="5757888" cy="2786075"/>
            </a:xfrm>
          </p:grpSpPr>
          <p:pic>
            <p:nvPicPr>
              <p:cNvPr id="17" name="图片 16" descr="222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71604" y="1142984"/>
                <a:ext cx="5757888" cy="2786075"/>
              </a:xfrm>
              <a:prstGeom prst="rect">
                <a:avLst/>
              </a:prstGeom>
            </p:spPr>
          </p:pic>
          <p:sp>
            <p:nvSpPr>
              <p:cNvPr id="18" name="圆角矩形标注 17"/>
              <p:cNvSpPr/>
              <p:nvPr/>
            </p:nvSpPr>
            <p:spPr>
              <a:xfrm>
                <a:off x="4429124" y="1214422"/>
                <a:ext cx="1928826" cy="428628"/>
              </a:xfrm>
              <a:prstGeom prst="wedgeRoundRectCallout">
                <a:avLst>
                  <a:gd name="adj1" fmla="val -42297"/>
                  <a:gd name="adj2" fmla="val 88235"/>
                  <a:gd name="adj3" fmla="val 16667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共有</a:t>
                </a:r>
                <a:r>
                  <a:rPr lang="en-US" altLang="zh-CN" dirty="0" smtClean="0">
                    <a:latin typeface="华文楷体" pitchFamily="2" charset="-122"/>
                    <a:ea typeface="华文楷体" pitchFamily="2" charset="-122"/>
                  </a:rPr>
                  <a:t>756</a:t>
                </a:r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本书。</a:t>
                </a:r>
                <a:endParaRPr lang="zh-CN" altLang="en-US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9" name="圆角矩形标注 18"/>
              <p:cNvSpPr/>
              <p:nvPr/>
            </p:nvSpPr>
            <p:spPr>
              <a:xfrm>
                <a:off x="1643042" y="2643182"/>
                <a:ext cx="2428892" cy="642942"/>
              </a:xfrm>
              <a:prstGeom prst="wedgeRoundRectCallout">
                <a:avLst>
                  <a:gd name="adj1" fmla="val 63314"/>
                  <a:gd name="adj2" fmla="val -60758"/>
                  <a:gd name="adj3" fmla="val 16667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有</a:t>
                </a:r>
                <a:r>
                  <a:rPr lang="en-US" altLang="zh-CN" dirty="0" smtClean="0">
                    <a:latin typeface="华文楷体" pitchFamily="2" charset="-122"/>
                    <a:ea typeface="华文楷体" pitchFamily="2" charset="-122"/>
                  </a:rPr>
                  <a:t>3</a:t>
                </a:r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个书架，每个书架有</a:t>
                </a:r>
                <a:r>
                  <a:rPr lang="en-US" altLang="zh-CN" dirty="0" smtClean="0">
                    <a:latin typeface="华文楷体" pitchFamily="2" charset="-122"/>
                    <a:ea typeface="华文楷体" pitchFamily="2" charset="-122"/>
                  </a:rPr>
                  <a:t>6</a:t>
                </a:r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层。</a:t>
                </a:r>
                <a:endParaRPr lang="zh-CN" altLang="en-US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sp>
        <p:nvSpPr>
          <p:cNvPr id="20" name="TextBox 19"/>
          <p:cNvSpPr txBox="1"/>
          <p:nvPr/>
        </p:nvSpPr>
        <p:spPr>
          <a:xfrm>
            <a:off x="1571604" y="4357694"/>
            <a:ext cx="6429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平均每个书架每层放几本书？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85984" y="4929198"/>
            <a:ext cx="34884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756÷3÷6=42(</a:t>
            </a:r>
            <a:r>
              <a:rPr lang="zh-CN" altLang="en-US" sz="3200" dirty="0" smtClean="0">
                <a:latin typeface="宋体" panose="02010600030101010101" pitchFamily="2" charset="-122"/>
              </a:rPr>
              <a:t>本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571604" y="5643578"/>
            <a:ext cx="6365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答：平均每个书架每层放</a:t>
            </a:r>
            <a:r>
              <a:rPr lang="en-US" altLang="zh-CN" sz="3200" dirty="0" smtClean="0">
                <a:latin typeface="宋体" panose="02010600030101010101" pitchFamily="2" charset="-122"/>
              </a:rPr>
              <a:t>42</a:t>
            </a:r>
            <a:r>
              <a:rPr lang="zh-CN" altLang="en-US" sz="3200" dirty="0" smtClean="0">
                <a:latin typeface="宋体" panose="02010600030101010101" pitchFamily="2" charset="-122"/>
              </a:rPr>
              <a:t>本书。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1218</Words>
  <Application>WPS 演示</Application>
  <PresentationFormat>全屏显示(4:3)</PresentationFormat>
  <Paragraphs>211</Paragraphs>
  <Slides>22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人教版数学三年级下册第4单元</dc:title>
  <dc:creator>吉林梓翰教育图书有限公司</dc:creator>
  <cp:lastModifiedBy>lenovop</cp:lastModifiedBy>
  <cp:revision>1433</cp:revision>
  <dcterms:created xsi:type="dcterms:W3CDTF">2015-11-21T07:20:00Z</dcterms:created>
  <dcterms:modified xsi:type="dcterms:W3CDTF">2021-11-01T03:13:33Z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